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67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72" r:id="rId13"/>
    <p:sldId id="273" r:id="rId14"/>
    <p:sldId id="274" r:id="rId15"/>
    <p:sldId id="275" r:id="rId16"/>
    <p:sldId id="271" r:id="rId17"/>
    <p:sldId id="265" r:id="rId18"/>
    <p:sldId id="270" r:id="rId19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66" d="100"/>
          <a:sy n="66" d="100"/>
        </p:scale>
        <p:origin x="1280" y="2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E87817-76FA-49AB-AD1E-3AAFD3254924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5EDBE-2836-4B66-89C8-F23D6AB505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3542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4080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56918-D4B3-422F-BFF9-D10393CB1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2B6A4-3E11-4AFE-97A2-755EDA1DD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D3FD1-471F-422B-AFB8-CC8FCE5D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39631"/>
      </p:ext>
    </p:extLst>
  </p:cSld>
  <p:clrMapOvr>
    <a:masterClrMapping/>
  </p:clrMapOvr>
  <p:transition spd="slow">
    <p:blinds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AAE25-87DE-4998-B6CE-F47978987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9861B-6D3E-4215-A3D0-377EC12DA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5A02C-FFC9-401E-8BCD-D06F65B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87460"/>
      </p:ext>
    </p:extLst>
  </p:cSld>
  <p:clrMapOvr>
    <a:masterClrMapping/>
  </p:clrMapOvr>
  <p:transition spd="slow">
    <p:blinds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B4638-3310-4031-B55D-BE295B1A7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7728E-C01A-4686-AD71-F7B61E820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71C28-1E00-4F0A-8B9D-A0E460685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60225"/>
      </p:ext>
    </p:extLst>
  </p:cSld>
  <p:clrMapOvr>
    <a:masterClrMapping/>
  </p:clrMapOvr>
  <p:transition spd="slow">
    <p:blinds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B27E7-0E5F-45FD-B9BC-82F6ACE50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0F7A6-907E-418D-ABF6-CE0D106D2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6D880-0EA6-4FCD-A723-C39323563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54225"/>
      </p:ext>
    </p:extLst>
  </p:cSld>
  <p:clrMapOvr>
    <a:masterClrMapping/>
  </p:clrMapOvr>
  <p:transition spd="slow">
    <p:blinds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DAA96-8682-4C88-9622-87E036243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29450-6172-4A34-B37F-64FAD195B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A622E-84FA-417F-BD5A-BE81A4899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944728"/>
      </p:ext>
    </p:extLst>
  </p:cSld>
  <p:clrMapOvr>
    <a:masterClrMapping/>
  </p:clrMapOvr>
  <p:transition spd="slow">
    <p:blinds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0375BCC-EEE9-412B-A532-7314FE84B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E5CB5DD-B599-4B4E-BFCE-CB9E35FBC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7CE3315-9445-4BB5-89D3-235E587A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54120"/>
      </p:ext>
    </p:extLst>
  </p:cSld>
  <p:clrMapOvr>
    <a:masterClrMapping/>
  </p:clrMapOvr>
  <p:transition spd="slow">
    <p:blinds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30AD5EF-C609-4119-B375-3771413B4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8A9EBF0-B7B0-4583-92AB-A3431DE62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83BC57B-A7E4-4277-9D46-579496497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122648"/>
      </p:ext>
    </p:extLst>
  </p:cSld>
  <p:clrMapOvr>
    <a:masterClrMapping/>
  </p:clrMapOvr>
  <p:transition spd="slow">
    <p:blinds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1D81C82-41E3-4C7D-816C-58F99A170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1C23C57-193A-4FFE-AF84-5DDAD5045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00AA421-04F3-46DC-9A65-181848BF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32379"/>
      </p:ext>
    </p:extLst>
  </p:cSld>
  <p:clrMapOvr>
    <a:masterClrMapping/>
  </p:clrMapOvr>
  <p:transition spd="slow">
    <p:blinds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218A1C0-5E86-44FA-96CE-D0C3A0911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C30598B-A85E-40F2-B0F9-CC04D8E3F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20ADC7C-B221-49C5-9757-EBEBB0F92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720516"/>
      </p:ext>
    </p:extLst>
  </p:cSld>
  <p:clrMapOvr>
    <a:masterClrMapping/>
  </p:clrMapOvr>
  <p:transition spd="slow">
    <p:blinds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79DD4CF-015F-4F62-A63C-9D088FAC4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F56518C-25E4-4791-80CF-9603927DE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46B593C-043B-40F1-98DA-B1906E58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99287"/>
      </p:ext>
    </p:extLst>
  </p:cSld>
  <p:clrMapOvr>
    <a:masterClrMapping/>
  </p:clrMapOvr>
  <p:transition spd="slow">
    <p:blinds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B5A9D87-E05A-4D16-A703-1E97A8BA2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0E92F1C-94F6-478A-96CC-20CEB3BF8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1659F05-47D4-46F4-A7AC-A02AE18D3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500002"/>
      </p:ext>
    </p:extLst>
  </p:cSld>
  <p:clrMapOvr>
    <a:masterClrMapping/>
  </p:clrMapOvr>
  <p:transition spd="slow">
    <p:blinds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9A3E1B4-65C6-415A-9681-D05B402B0E8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0C566853-DAEB-4CB7-818F-723C37230FE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BD739-9829-4F69-BC53-75013DDD18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F0A4C-9308-45AA-A1AA-7B038DC01F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AE0DB-89DF-4A35-9269-9E85DEA2E3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898989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102663E2-6C69-49E4-9FEB-A0ED3DD955F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153026"/>
            <a:ext cx="9144000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7534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blinds dir="vert"/>
  </p:transition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342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685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0287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322967" y="99969"/>
            <a:ext cx="8541503" cy="175370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numCol="1" anchor="ctr" anchorCtr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800"/>
            </a:pPr>
            <a:r>
              <a:rPr lang="en-US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br>
              <a:rPr lang="en-US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3600" b="1">
                <a:latin typeface="Times New Roman" panose="02020603050405020304" pitchFamily="18" charset="0"/>
                <a:ea typeface="Times New Roman" panose="02020603050405020304" pitchFamily="18" charset="0"/>
              </a:rPr>
              <a:t>PSCS-65</a:t>
            </a:r>
            <a:r>
              <a:rPr lang="en-US" sz="3600" b="1" spc="-5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600" b="1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3600" b="1" spc="-6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600" b="1">
                <a:latin typeface="Times New Roman" panose="02020603050405020304" pitchFamily="18" charset="0"/>
                <a:ea typeface="Times New Roman" panose="02020603050405020304" pitchFamily="18" charset="0"/>
              </a:rPr>
              <a:t>AI-based</a:t>
            </a:r>
            <a:r>
              <a:rPr lang="en-US" sz="3600" b="1" spc="-6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600" b="1">
                <a:latin typeface="Times New Roman" panose="02020603050405020304" pitchFamily="18" charset="0"/>
                <a:ea typeface="Times New Roman" panose="02020603050405020304" pitchFamily="18" charset="0"/>
              </a:rPr>
              <a:t>tool</a:t>
            </a:r>
            <a:r>
              <a:rPr lang="en-US" sz="3600" b="1" spc="-55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600" b="1">
                <a:latin typeface="Times New Roman" panose="02020603050405020304" pitchFamily="18" charset="0"/>
                <a:ea typeface="Times New Roman" panose="02020603050405020304" pitchFamily="18" charset="0"/>
              </a:rPr>
              <a:t>forpreliminary</a:t>
            </a:r>
            <a:r>
              <a:rPr lang="en-US" sz="3600" b="1" spc="-45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600" b="1">
                <a:latin typeface="Times New Roman" panose="02020603050405020304" pitchFamily="18" charset="0"/>
                <a:ea typeface="Times New Roman" panose="02020603050405020304" pitchFamily="18" charset="0"/>
              </a:rPr>
              <a:t>diagnosis of Dermatologicalmanifestations</a:t>
            </a:r>
            <a:endParaRPr sz="36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113088" y="2202240"/>
            <a:ext cx="2977875" cy="4142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numCol="1" anchor="t" anchorCtr="0" compatLnSpc="1">
            <a:prstTxWarp prst="textNoShape">
              <a:avLst/>
            </a:prstTxWarp>
            <a:norm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000"/>
            </a:pP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l">
              <a:spcBef>
                <a:spcPts val="300"/>
              </a:spcBef>
              <a:spcAft>
                <a:spcPts val="0"/>
              </a:spcAft>
              <a:buClr>
                <a:srgbClr val="17365D"/>
              </a:buClr>
              <a:buSzPts val="2000"/>
            </a:pP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89" name="Google Shape;89;p13"/>
          <p:cNvGraphicFramePr/>
          <p:nvPr/>
        </p:nvGraphicFramePr>
        <p:xfrm>
          <a:off x="415011" y="2898630"/>
          <a:ext cx="4064006" cy="1691688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563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02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4328">
                <a:tc>
                  <a:txBody>
                    <a:bodyPr/>
                    <a:lstStyle/>
                    <a:p>
                      <a:pPr marL="0" marR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 dirty="0">
                        <a:solidFill>
                          <a:srgbClr val="17365D"/>
                        </a:solidFill>
                      </a:endParaRPr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 dirty="0">
                        <a:solidFill>
                          <a:srgbClr val="17365D"/>
                        </a:solidFill>
                      </a:endParaRPr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0" name="Google Shape;90;p13"/>
          <p:cNvSpPr txBox="1"/>
          <p:nvPr/>
        </p:nvSpPr>
        <p:spPr>
          <a:xfrm>
            <a:off x="4765364" y="2503973"/>
            <a:ext cx="4064006" cy="1753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 fontScale="85000" lnSpcReduction="20000"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000"/>
            </a:pPr>
            <a:r>
              <a:rPr lang="en-GB" sz="220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Under the Supervision of,</a:t>
            </a:r>
            <a:endParaRPr sz="2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000"/>
            </a:pPr>
            <a:r>
              <a:rPr lang="en-US" sz="2200" b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Mr</a:t>
            </a:r>
            <a:r>
              <a:rPr lang="en-US" sz="2200" b="1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.Ramesh</a:t>
            </a:r>
            <a:r>
              <a:rPr lang="en-US" sz="22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 T</a:t>
            </a:r>
          </a:p>
          <a:p>
            <a:pPr algn="ctr">
              <a:spcBef>
                <a:spcPts val="255"/>
              </a:spcBef>
              <a:spcAft>
                <a:spcPts val="0"/>
              </a:spcAft>
              <a:buClr>
                <a:srgbClr val="17365D"/>
              </a:buClr>
              <a:buSzPts val="1700"/>
            </a:pPr>
            <a:r>
              <a:rPr lang="en-US" sz="220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Assistant Professor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Bef>
                <a:spcPts val="255"/>
              </a:spcBef>
              <a:spcAft>
                <a:spcPts val="0"/>
              </a:spcAft>
              <a:buClr>
                <a:srgbClr val="17365D"/>
              </a:buClr>
              <a:buSzPts val="1700"/>
            </a:pPr>
            <a:r>
              <a:rPr lang="en-US" sz="220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School of Computer Science and Engineering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Bef>
                <a:spcPts val="255"/>
              </a:spcBef>
              <a:spcAft>
                <a:spcPts val="0"/>
              </a:spcAft>
              <a:buClr>
                <a:srgbClr val="17365D"/>
              </a:buClr>
              <a:buSzPts val="1700"/>
            </a:pPr>
            <a:r>
              <a:rPr lang="en-US" sz="220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Presidency University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Bef>
                <a:spcPts val="255"/>
              </a:spcBef>
              <a:spcAft>
                <a:spcPts val="0"/>
              </a:spcAft>
              <a:buClr>
                <a:srgbClr val="17365D"/>
              </a:buClr>
              <a:buSzPts val="1700"/>
            </a:pPr>
            <a:r>
              <a:rPr lang="en-GB" sz="1275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.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Bef>
                <a:spcPts val="300"/>
              </a:spcBef>
              <a:spcAft>
                <a:spcPts val="0"/>
              </a:spcAft>
              <a:buClr>
                <a:srgbClr val="17365D"/>
              </a:buClr>
              <a:buSzPts val="2000"/>
            </a:pPr>
            <a:endParaRPr sz="1500" b="1" dirty="0">
              <a:solidFill>
                <a:srgbClr val="17365D"/>
              </a:solidFill>
              <a:latin typeface="Cambria" panose="02040503050406030204" pitchFamily="18" charset="0"/>
              <a:ea typeface="Cambria" panose="02040503050406030204" pitchFamily="18" charset="0"/>
              <a:cs typeface="Verdana"/>
              <a:sym typeface="Verdana"/>
            </a:endParaRPr>
          </a:p>
        </p:txBody>
      </p:sp>
      <p:sp>
        <p:nvSpPr>
          <p:cNvPr id="8" name="Google Shape;91;p13"/>
          <p:cNvSpPr txBox="1"/>
          <p:nvPr/>
        </p:nvSpPr>
        <p:spPr>
          <a:xfrm>
            <a:off x="1" y="4257675"/>
            <a:ext cx="9187436" cy="1171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ct val="100000"/>
            </a:pPr>
            <a:r>
              <a:rPr lang="en-US" sz="150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Name of the Program: </a:t>
            </a:r>
            <a:r>
              <a:rPr lang="en-US" sz="1500" b="1" dirty="0"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CSE</a:t>
            </a:r>
          </a:p>
          <a:p>
            <a:pPr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ct val="100000"/>
            </a:pPr>
            <a:r>
              <a:rPr lang="en-US" sz="150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Name of the </a:t>
            </a:r>
            <a:r>
              <a:rPr lang="en-US" sz="1500" b="1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HoD</a:t>
            </a:r>
            <a:r>
              <a:rPr lang="en-US" sz="150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: </a:t>
            </a:r>
            <a:r>
              <a:rPr lang="en-US" sz="1500" b="1" dirty="0" err="1"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Dr.Asif</a:t>
            </a:r>
            <a:r>
              <a:rPr lang="en-US" sz="1500" b="1" dirty="0"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 Mohammed H.B</a:t>
            </a:r>
          </a:p>
          <a:p>
            <a:pPr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ct val="100000"/>
            </a:pPr>
            <a:r>
              <a:rPr lang="en-US" sz="150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Name of the Program Project Coordinator: </a:t>
            </a:r>
            <a:r>
              <a:rPr lang="en-US" sz="1500" b="1" dirty="0"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Mr. Amarnath J.L &amp; Dr. Jayanthi. K.</a:t>
            </a:r>
          </a:p>
          <a:p>
            <a:pPr lvl="0">
              <a:buClr>
                <a:srgbClr val="17365D"/>
              </a:buClr>
              <a:buSzPct val="100000"/>
            </a:pPr>
            <a:r>
              <a:rPr lang="en-US" sz="150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Name of the School Project Coordinators: </a:t>
            </a:r>
            <a:r>
              <a:rPr lang="en-US" sz="1500" b="1" dirty="0"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Dr. Sampath A </a:t>
            </a:r>
            <a:r>
              <a:rPr lang="en-US" sz="1500" b="1"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K / </a:t>
            </a:r>
            <a:r>
              <a:rPr lang="en-US" sz="1500" b="1" dirty="0"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Mr. Md </a:t>
            </a:r>
            <a:r>
              <a:rPr lang="en-US" sz="1500" b="1" dirty="0" err="1"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Ziaur</a:t>
            </a:r>
            <a:r>
              <a:rPr lang="en-US" sz="1500" b="1" dirty="0">
                <a:latin typeface="Cambria" panose="02040503050406030204" pitchFamily="18" charset="0"/>
                <a:ea typeface="Cambria" panose="02040503050406030204" pitchFamily="18" charset="0"/>
                <a:cs typeface="Verdana"/>
                <a:sym typeface="Verdana"/>
              </a:rPr>
              <a:t> Rahman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4132B3C-8145-710E-B7F7-7BD3DFBF61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857903"/>
              </p:ext>
            </p:extLst>
          </p:nvPr>
        </p:nvGraphicFramePr>
        <p:xfrm>
          <a:off x="148128" y="2162862"/>
          <a:ext cx="4617236" cy="1689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8618">
                  <a:extLst>
                    <a:ext uri="{9D8B030D-6E8A-4147-A177-3AD203B41FA5}">
                      <a16:colId xmlns:a16="http://schemas.microsoft.com/office/drawing/2014/main" val="3409789910"/>
                    </a:ext>
                  </a:extLst>
                </a:gridCol>
                <a:gridCol w="2308618">
                  <a:extLst>
                    <a:ext uri="{9D8B030D-6E8A-4147-A177-3AD203B41FA5}">
                      <a16:colId xmlns:a16="http://schemas.microsoft.com/office/drawing/2014/main" val="3804636631"/>
                    </a:ext>
                  </a:extLst>
                </a:gridCol>
              </a:tblGrid>
              <a:tr h="337894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STUDENT NAME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ROLL NUMBER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532316839"/>
                  </a:ext>
                </a:extLst>
              </a:tr>
              <a:tr h="337894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20211CSE0640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ANUSHA MALIPATIL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552776016"/>
                  </a:ext>
                </a:extLst>
              </a:tr>
              <a:tr h="337894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20211CSE0646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SNEHA S BALLARI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48078616"/>
                  </a:ext>
                </a:extLst>
              </a:tr>
              <a:tr h="337894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20211CSE0675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THAKSHA PRABHAKAR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7161872"/>
                  </a:ext>
                </a:extLst>
              </a:tr>
              <a:tr h="337894">
                <a:tc>
                  <a:txBody>
                    <a:bodyPr/>
                    <a:lstStyle/>
                    <a:p>
                      <a:r>
                        <a:rPr lang="en-US" sz="1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20211CSE0676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SNEHA 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7862046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blinds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FFDF31C-8E84-42C8-0DEB-D5BBA8348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066" y="1508131"/>
            <a:ext cx="6739466" cy="3657600"/>
          </a:xfrm>
        </p:spPr>
        <p:txBody>
          <a:bodyPr/>
          <a:lstStyle/>
          <a:p>
            <a:endParaRPr lang="en-US"/>
          </a:p>
        </p:txBody>
      </p:sp>
      <p:pic>
        <p:nvPicPr>
          <p:cNvPr id="8203" name="Picture 253">
            <a:extLst>
              <a:ext uri="{FF2B5EF4-FFF2-40B4-BE49-F238E27FC236}">
                <a16:creationId xmlns:a16="http://schemas.microsoft.com/office/drawing/2014/main" id="{C4015371-9C64-C317-BA71-5BC96D4DB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066" y="1520830"/>
            <a:ext cx="6900333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1" name="Picture 255">
            <a:extLst>
              <a:ext uri="{FF2B5EF4-FFF2-40B4-BE49-F238E27FC236}">
                <a16:creationId xmlns:a16="http://schemas.microsoft.com/office/drawing/2014/main" id="{95F7CA96-93BE-EDF5-03D6-B7CF694DD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531100"/>
            <a:ext cx="6762750" cy="359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256">
            <a:extLst>
              <a:ext uri="{FF2B5EF4-FFF2-40B4-BE49-F238E27FC236}">
                <a16:creationId xmlns:a16="http://schemas.microsoft.com/office/drawing/2014/main" id="{341034CA-4F24-D629-F7AC-7E3DCC412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25200"/>
            <a:ext cx="6769100" cy="368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9" name="Picture 257">
            <a:extLst>
              <a:ext uri="{FF2B5EF4-FFF2-40B4-BE49-F238E27FC236}">
                <a16:creationId xmlns:a16="http://schemas.microsoft.com/office/drawing/2014/main" id="{D6C4B7B8-27D1-37F5-A2ED-1368A7FC1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08200"/>
            <a:ext cx="6769100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261">
            <a:extLst>
              <a:ext uri="{FF2B5EF4-FFF2-40B4-BE49-F238E27FC236}">
                <a16:creationId xmlns:a16="http://schemas.microsoft.com/office/drawing/2014/main" id="{EE06E4C2-6342-142E-06E0-AADFE39FC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286200"/>
            <a:ext cx="6769100" cy="371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62">
            <a:extLst>
              <a:ext uri="{FF2B5EF4-FFF2-40B4-BE49-F238E27FC236}">
                <a16:creationId xmlns:a16="http://schemas.microsoft.com/office/drawing/2014/main" id="{85116F6B-5A6A-D983-4C64-207E77D60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000950"/>
            <a:ext cx="6769100" cy="332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3" name="Picture 263">
            <a:extLst>
              <a:ext uri="{FF2B5EF4-FFF2-40B4-BE49-F238E27FC236}">
                <a16:creationId xmlns:a16="http://schemas.microsoft.com/office/drawing/2014/main" id="{C4BA652D-6580-4491-FCEB-66CFCC1A3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328350"/>
            <a:ext cx="6769100" cy="385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12">
            <a:extLst>
              <a:ext uri="{FF2B5EF4-FFF2-40B4-BE49-F238E27FC236}">
                <a16:creationId xmlns:a16="http://schemas.microsoft.com/office/drawing/2014/main" id="{DCC35E90-CB08-C40D-A530-D2D5D6D3F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955677"/>
            <a:ext cx="3728585" cy="2368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31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            </a:t>
            </a:r>
          </a:p>
          <a:p>
            <a:pPr marL="0" marR="0" lvl="0" indent="31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b="1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31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31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b="1">
                <a:latin typeface="Arial" panose="020B0604020202020204" pitchFamily="34" charset="0"/>
                <a:ea typeface="Times New Roman" panose="02020603050405020304" pitchFamily="18" charset="0"/>
              </a:rPr>
              <a:t>   </a:t>
            </a:r>
          </a:p>
          <a:p>
            <a:pPr marL="0" marR="0" lvl="0" indent="31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31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b="1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31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           </a:t>
            </a:r>
            <a:r>
              <a:rPr kumimoji="0" lang="en-US" altLang="en-US" sz="3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  <a:p>
            <a:pPr marL="0" marR="0" lvl="0" indent="31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84B52D50-CC37-51A3-9734-C65299463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399" y="41148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21B17E29-C703-F31B-C577-C1EC7742BB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5311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5">
            <a:extLst>
              <a:ext uri="{FF2B5EF4-FFF2-40B4-BE49-F238E27FC236}">
                <a16:creationId xmlns:a16="http://schemas.microsoft.com/office/drawing/2014/main" id="{69084C2E-C7DC-E855-658B-FCB1DB159B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125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D0980CA5-4904-9E62-323E-EF618B9877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4808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7">
            <a:extLst>
              <a:ext uri="{FF2B5EF4-FFF2-40B4-BE49-F238E27FC236}">
                <a16:creationId xmlns:a16="http://schemas.microsoft.com/office/drawing/2014/main" id="{14D119EE-2B6C-ADFE-0045-2E1849D5D2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5610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18">
            <a:extLst>
              <a:ext uri="{FF2B5EF4-FFF2-40B4-BE49-F238E27FC236}">
                <a16:creationId xmlns:a16="http://schemas.microsoft.com/office/drawing/2014/main" id="{BC619B69-B807-BFE4-6270-563C315BB5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19075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9">
            <a:extLst>
              <a:ext uri="{FF2B5EF4-FFF2-40B4-BE49-F238E27FC236}">
                <a16:creationId xmlns:a16="http://schemas.microsoft.com/office/drawing/2014/main" id="{D50F1370-A14E-BD6E-1CF3-93AC0B21B2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57048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20">
            <a:extLst>
              <a:ext uri="{FF2B5EF4-FFF2-40B4-BE49-F238E27FC236}">
                <a16:creationId xmlns:a16="http://schemas.microsoft.com/office/drawing/2014/main" id="{2E7B0E60-A444-27AF-E9C7-C2306BBDA1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286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21">
            <a:extLst>
              <a:ext uri="{FF2B5EF4-FFF2-40B4-BE49-F238E27FC236}">
                <a16:creationId xmlns:a16="http://schemas.microsoft.com/office/drawing/2014/main" id="{76D71D87-F447-23F4-279F-31865CAA91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30009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22">
            <a:extLst>
              <a:ext uri="{FF2B5EF4-FFF2-40B4-BE49-F238E27FC236}">
                <a16:creationId xmlns:a16="http://schemas.microsoft.com/office/drawing/2014/main" id="{DD9DD56D-7891-D81C-32B6-410F3063E3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632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2061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3">
            <a:extLst>
              <a:ext uri="{FF2B5EF4-FFF2-40B4-BE49-F238E27FC236}">
                <a16:creationId xmlns:a16="http://schemas.microsoft.com/office/drawing/2014/main" id="{702521AE-642D-74C8-2D9E-8938A02095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01828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610839"/>
      </p:ext>
    </p:extLst>
  </p:cSld>
  <p:clrMapOvr>
    <a:masterClrMapping/>
  </p:clrMapOvr>
  <p:transition spd="slow">
    <p:blinds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16006C1-FD0F-2EC8-97B5-0750B39DD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1" y="72085"/>
            <a:ext cx="6231466" cy="27219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4FCEC4-7389-8725-25AB-67AE715967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2" y="2904067"/>
            <a:ext cx="6231466" cy="280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79100"/>
      </p:ext>
    </p:extLst>
  </p:cSld>
  <p:clrMapOvr>
    <a:masterClrMapping/>
  </p:clrMapOvr>
  <p:transition spd="slow">
    <p:blinds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8B7156-E777-93EE-C6FE-D52FB0651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946" y="0"/>
            <a:ext cx="6759575" cy="2438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4CBA4E-98B4-B973-411C-ABE5658EE6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945" y="2610909"/>
            <a:ext cx="6759575" cy="2858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64132"/>
      </p:ext>
    </p:extLst>
  </p:cSld>
  <p:clrMapOvr>
    <a:masterClrMapping/>
  </p:clrMapOvr>
  <p:transition spd="slow">
    <p:blinds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B81DC1-5E5A-842B-BD0B-144D671D4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212" y="82550"/>
            <a:ext cx="6759575" cy="27114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F8086A-2B2A-6119-87B0-AF267C0932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211" y="2893484"/>
            <a:ext cx="6759575" cy="271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260451"/>
      </p:ext>
    </p:extLst>
  </p:cSld>
  <p:clrMapOvr>
    <a:masterClrMapping/>
  </p:clrMapOvr>
  <p:transition spd="slow">
    <p:blinds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22F1C1-8A5F-3D1F-E898-8543A739F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212" y="0"/>
            <a:ext cx="6759575" cy="26585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13F4ADB-3DE1-FC1D-E464-01AE400414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211" y="2807758"/>
            <a:ext cx="6759575" cy="265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77667"/>
      </p:ext>
    </p:extLst>
  </p:cSld>
  <p:clrMapOvr>
    <a:masterClrMapping/>
  </p:clrMapOvr>
  <p:transition spd="slow">
    <p:blinds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F8888C-2CD9-16B3-7E09-6221B89F3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212" y="0"/>
            <a:ext cx="6759575" cy="2438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506F46-1525-8565-4976-D01AD9D2C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212" y="2670175"/>
            <a:ext cx="675957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140665"/>
      </p:ext>
    </p:extLst>
  </p:cSld>
  <p:clrMapOvr>
    <a:masterClrMapping/>
  </p:clrMapOvr>
  <p:transition spd="slow">
    <p:blinds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DE5DA-FC41-B1F9-F9FC-12E8CA94F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15636"/>
            <a:ext cx="7886700" cy="5761327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I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ithub</a:t>
            </a: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Link</a:t>
            </a:r>
          </a:p>
          <a:p>
            <a:pPr marL="0" indent="0">
              <a:buNone/>
            </a:pPr>
            <a:r>
              <a:rPr lang="en-IN" sz="3200">
                <a:latin typeface="+mj-lt"/>
              </a:rPr>
              <a:t> </a:t>
            </a:r>
            <a:r>
              <a:rPr lang="en-IN" sz="3200">
                <a:latin typeface="+mj-lt"/>
                <a:hlinkClick r:id="rId2" action="ppaction://hlinksldjump"/>
              </a:rPr>
              <a:t>https://github.com/snehaballari/DermaDetect.git</a:t>
            </a:r>
            <a:endParaRPr lang="en-IN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85899707"/>
      </p:ext>
    </p:extLst>
  </p:cSld>
  <p:clrMapOvr>
    <a:masterClrMapping/>
  </p:clrMapOvr>
  <p:transition spd="slow">
    <p:blinds dir="vert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EE555D44-7480-46C6-4C7F-950CDB5A3B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01905" y="1515087"/>
            <a:ext cx="7466196" cy="2120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DermaDetect utilizes deep learning for real-time skin disease classification.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Achieved 91.2% accuracy in classifying five skin diseases.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Aims to enhance early diagnosis and improve healthcare accessibility.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Designed to be particularly useful in resource-constrained settings.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a valuable tool for dermatological care in underserved areas.</a:t>
            </a:r>
          </a:p>
        </p:txBody>
      </p:sp>
    </p:spTree>
  </p:cSld>
  <p:clrMapOvr>
    <a:masterClrMapping/>
  </p:clrMapOvr>
  <p:transition spd="slow">
    <p:blinds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ank You Images – Browse 375,541 Stock ...">
            <a:extLst>
              <a:ext uri="{FF2B5EF4-FFF2-40B4-BE49-F238E27FC236}">
                <a16:creationId xmlns:a16="http://schemas.microsoft.com/office/drawing/2014/main" id="{53ED79D0-4A90-798D-6721-A3F226D912A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2873" y="1679171"/>
            <a:ext cx="4896889" cy="2299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503192"/>
      </p:ext>
    </p:extLst>
  </p:cSld>
  <p:clrMapOvr>
    <a:masterClrMapping/>
  </p:clrMapOvr>
  <p:transition spd="slow">
    <p:blinds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2E24F70-09D2-B76E-383C-081C90B3F49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8650" y="1556013"/>
            <a:ext cx="7886700" cy="3366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 of AI-based Tool for Preliminary Diagnosis of Dermatological Manifestations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Early detection of common skin conditions using image analysis and machine learning algorithms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Enhances accessibility to dermatological care, especially in underserved or remote areas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Model Used</a:t>
            </a: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 Fine-tuned MobileNetV2 model integrated with Gradio for real-time, user-friendly predictions (achieved 91.2% accuracy).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blinds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 of the Project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153BA2B-8EB0-6998-ADE9-465F6C8D9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8650" y="1663433"/>
            <a:ext cx="8058151" cy="3366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Bridges the healthcare gap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 by offering accessible skin disease diagnostics in underserved and rural regions where dermatologists may be scarce.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Enables early detection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 of skin conditions, helping to reduce complications and improve treatment outcomes through timely intervention.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Empowers non-specialists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 (e.g., frontline health workers, caregivers) to screen and assess common skin diseases using just a smartphone or web-enabled device.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Supports telemedicine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 by acting as a preliminary diagnostic tool, reducing patient load on clinics and streamlining remote consultations.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blinds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</a:t>
            </a:r>
            <a:endParaRPr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48627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Limited annotated datasets</a:t>
            </a:r>
          </a:p>
          <a:p>
            <a:pPr>
              <a:lnSpc>
                <a:spcPct val="150000"/>
              </a:lnSpc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High inter-class similarity</a:t>
            </a:r>
          </a:p>
          <a:p>
            <a:pPr>
              <a:lnSpc>
                <a:spcPct val="150000"/>
              </a:lnSpc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complexity</a:t>
            </a:r>
          </a:p>
          <a:p>
            <a:pPr>
              <a:lnSpc>
                <a:spcPct val="150000"/>
              </a:lnSpc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Data imbalance</a:t>
            </a:r>
          </a:p>
          <a:p>
            <a:pPr>
              <a:lnSpc>
                <a:spcPct val="150000"/>
              </a:lnSpc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Ensuring generalizability</a:t>
            </a:r>
            <a:endParaRPr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blinds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FECE81F-6B73-DB5D-7BC8-E38C99FEA18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6388" y="1602802"/>
            <a:ext cx="8151223" cy="2120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Utilized transfer learning with MobileNetV2.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 techniques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Class balancing strategies.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Optimized Gradio interface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 Model validation and fine-tuning.</a:t>
            </a:r>
            <a:endParaRPr kumimoji="0" lang="en-US" altLang="en-US" sz="24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blinds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8F6BD56-17D7-49BB-C093-2369304ABB4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1263" y="4665127"/>
            <a:ext cx="818147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D103DCCA-E20E-FE93-D079-799681B34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49" y="847913"/>
            <a:ext cx="7886700" cy="3643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b="1">
              <a:latin typeface="Arial" panose="020B0604020202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&amp; Preprocessing: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Gathered and preprocessed dermatological images.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 &amp; Transfer Learning: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Used and fine-tuned MobileNetV2.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Applied rotation and flipping to prevent overfitting.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Split data and trained while monitoring performance.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Interface Integration: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Built a Gradio interface for real-time predictions.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&amp; Deployment: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Achieved 91.2% accuracy and deployed online.</a:t>
            </a:r>
          </a:p>
        </p:txBody>
      </p:sp>
    </p:spTree>
  </p:cSld>
  <p:clrMapOvr>
    <a:masterClrMapping/>
  </p:clrMapOvr>
  <p:transition spd="slow">
    <p:blinds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anose="02020603050405020304" pitchFamily="18" charset="0"/>
                <a:cs typeface="Times New Roman" panose="02020603050405020304" pitchFamily="18" charset="0"/>
              </a:rPr>
              <a:t>System Workflow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967E0B9-885E-A2D8-B311-6C6EC492DC9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8650" y="1535059"/>
            <a:ext cx="8046475" cy="4192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00000"/>
              </a:lnSpc>
              <a:buFont typeface="+mj-lt"/>
              <a:buAutoNum type="arabicPeriod"/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Image Input: 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User uploads or captures an image of the affected skin region via the Gradio web interface.</a:t>
            </a:r>
          </a:p>
          <a:p>
            <a:pPr algn="just">
              <a:lnSpc>
                <a:spcPct val="100000"/>
              </a:lnSpc>
              <a:buFont typeface="+mj-lt"/>
              <a:buAutoNum type="arabicPeriod"/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Preprocessing: 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resizes, normalizes, and processes the input image to match the input requirements of the model.</a:t>
            </a:r>
          </a:p>
          <a:p>
            <a:pPr algn="just">
              <a:lnSpc>
                <a:spcPct val="100000"/>
              </a:lnSpc>
              <a:buFont typeface="+mj-lt"/>
              <a:buAutoNum type="arabicPeriod"/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Model Prediction: 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The preprocessed image is passed to the fine-tuned MobileNetV2 model.The model analyzes the image and predicts the most likely skin disease from five predefined categories.</a:t>
            </a:r>
          </a:p>
          <a:p>
            <a:pPr algn="just">
              <a:lnSpc>
                <a:spcPct val="100000"/>
              </a:lnSpc>
              <a:buFont typeface="+mj-lt"/>
              <a:buAutoNum type="arabicPeriod"/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Output Generation: 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displays the predicted disease along with a confidence score.</a:t>
            </a:r>
          </a:p>
          <a:p>
            <a:pPr algn="just">
              <a:lnSpc>
                <a:spcPct val="100000"/>
              </a:lnSpc>
              <a:buFont typeface="+mj-lt"/>
              <a:buAutoNum type="arabicPeriod"/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User Interaction</a:t>
            </a: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Users can submit multiple images for analysis and receive real-time predictions.Designed to be lightweight and fast to ensure accessibility even in low-resource environments.</a:t>
            </a:r>
          </a:p>
          <a:p>
            <a:pPr algn="just" eaLnBrk="0" hangingPunct="0">
              <a:lnSpc>
                <a:spcPct val="150000"/>
              </a:lnSpc>
              <a:spcBef>
                <a:spcPct val="0"/>
              </a:spcBef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blinds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Technologies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A16CC8BD-9029-8BB5-ECCE-96FB9E1C72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8650" y="1519725"/>
            <a:ext cx="1646605" cy="3366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MobileNetV2</a:t>
            </a:r>
            <a:endParaRPr lang="en-US" alt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endParaRPr lang="en-US" alt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endParaRPr lang="en-US" alt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endParaRPr lang="en-US" alt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endParaRPr lang="en-US" alt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Google Colab</a:t>
            </a: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</a:p>
        </p:txBody>
      </p:sp>
    </p:spTree>
  </p:cSld>
  <p:clrMapOvr>
    <a:masterClrMapping/>
  </p:clrMapOvr>
  <p:transition spd="slow">
    <p:blinds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Outcomes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E2A4203D-6DCE-9F15-7B89-54C1A06E66D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7388" y="1511387"/>
            <a:ext cx="7886700" cy="3366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Achieved 91.2% accuracy in classifying five skin diseases using a fine-tuned MobileNetV2 model.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Predictions: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Provided instant, reliable results through a user-friendly Gradio interface.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Accessible in Resource-Constrained Areas: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Designed to support early dermatological diagnosis in underserved regions.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Feedback: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Received positive responses for usability and responsiveness, indicating effectiveness in real-world scenarios.</a:t>
            </a:r>
          </a:p>
        </p:txBody>
      </p:sp>
    </p:spTree>
  </p:cSld>
  <p:clrMapOvr>
    <a:masterClrMapping/>
  </p:clrMapOvr>
  <p:transition spd="slow">
    <p:blinds dir="vert"/>
  </p:transition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23E5E7DE-FA75-47E7-8D22-6B90529762D9}" vid="{750F0BDB-F7D8-4C6A-BE4F-217CED694A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8A2C149D477E4E814B4B477F0E243C" ma:contentTypeVersion="13" ma:contentTypeDescription="Create a new document." ma:contentTypeScope="" ma:versionID="89242249e9f2fc9f35c8ac40d1749aa8">
  <xsd:schema xmlns:xsd="http://www.w3.org/2001/XMLSchema" xmlns:xs="http://www.w3.org/2001/XMLSchema" xmlns:p="http://schemas.microsoft.com/office/2006/metadata/properties" xmlns:ns2="ed62f681-7444-4666-891e-c71d42de2ddf" xmlns:ns3="b8676f30-e579-463a-a8aa-821338b00374" targetNamespace="http://schemas.microsoft.com/office/2006/metadata/properties" ma:root="true" ma:fieldsID="a661edb3eb918c130b5b038713d75e6b" ns2:_="" ns3:_="">
    <xsd:import namespace="ed62f681-7444-4666-891e-c71d42de2ddf"/>
    <xsd:import namespace="b8676f30-e579-463a-a8aa-821338b0037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62f681-7444-4666-891e-c71d42de2d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d4626717-1439-4315-99ce-985d7ba5c11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676f30-e579-463a-a8aa-821338b0037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f08d022-328e-4f53-b2cf-c730c7a35dee}" ma:internalName="TaxCatchAll" ma:showField="CatchAllData" ma:web="b8676f30-e579-463a-a8aa-821338b0037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d62f681-7444-4666-891e-c71d42de2ddf">
      <Terms xmlns="http://schemas.microsoft.com/office/infopath/2007/PartnerControls"/>
    </lcf76f155ced4ddcb4097134ff3c332f>
    <TaxCatchAll xmlns="b8676f30-e579-463a-a8aa-821338b00374" xsi:nil="true"/>
  </documentManagement>
</p:properties>
</file>

<file path=customXml/itemProps1.xml><?xml version="1.0" encoding="utf-8"?>
<ds:datastoreItem xmlns:ds="http://schemas.openxmlformats.org/officeDocument/2006/customXml" ds:itemID="{5FE281C2-E214-4AA1-B2B7-40DE02C4DB66}"/>
</file>

<file path=customXml/itemProps2.xml><?xml version="1.0" encoding="utf-8"?>
<ds:datastoreItem xmlns:ds="http://schemas.openxmlformats.org/officeDocument/2006/customXml" ds:itemID="{6CEB8F14-39C0-4DE0-A279-AB671701B58C}"/>
</file>

<file path=customXml/itemProps3.xml><?xml version="1.0" encoding="utf-8"?>
<ds:datastoreItem xmlns:ds="http://schemas.openxmlformats.org/officeDocument/2006/customXml" ds:itemID="{6AB22C41-3496-4047-BA8C-2CE579B0CED6}"/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116</TotalTime>
  <Words>625</Words>
  <Application>Microsoft Office PowerPoint</Application>
  <PresentationFormat>On-screen Show (4:3)</PresentationFormat>
  <Paragraphs>89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</vt:lpstr>
      <vt:lpstr>Times New Roman</vt:lpstr>
      <vt:lpstr>Theme1</vt:lpstr>
      <vt:lpstr>. PSCS-65 : AI-based tool forpreliminary diagnosis of Dermatologicalmanifestations</vt:lpstr>
      <vt:lpstr>Introduction</vt:lpstr>
      <vt:lpstr>Significance of the Project</vt:lpstr>
      <vt:lpstr>Challenges Faced</vt:lpstr>
      <vt:lpstr>Proposed Solution</vt:lpstr>
      <vt:lpstr>Methodology</vt:lpstr>
      <vt:lpstr>System Workflow</vt:lpstr>
      <vt:lpstr>Tools and Technologies</vt:lpstr>
      <vt:lpstr>Outcomes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Thaksha Prabhakar</dc:creator>
  <cp:keywords/>
  <dc:description>generated using python-pptx</dc:description>
  <cp:lastModifiedBy>Sneha A</cp:lastModifiedBy>
  <cp:revision>8</cp:revision>
  <dcterms:created xsi:type="dcterms:W3CDTF">2013-01-27T09:14:16Z</dcterms:created>
  <dcterms:modified xsi:type="dcterms:W3CDTF">2025-05-14T16:56:33Z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0x010100FA8A2C149D477E4E814B4B477F0E243C</vt:lpwstr>
  </property>
</Properties>
</file>

<file path=docProps/thumbnail.jpeg>
</file>